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15" r:id="rId2"/>
    <p:sldId id="327" r:id="rId3"/>
    <p:sldId id="328" r:id="rId4"/>
    <p:sldId id="329" r:id="rId5"/>
  </p:sldIdLst>
  <p:sldSz cx="9144000" cy="6858000" type="screen4x3"/>
  <p:notesSz cx="6888163" cy="100203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>
          <p15:clr>
            <a:srgbClr val="A4A3A4"/>
          </p15:clr>
        </p15:guide>
        <p15:guide id="2" pos="217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CC"/>
    <a:srgbClr val="FF0066"/>
    <a:srgbClr val="AD4F0F"/>
    <a:srgbClr val="CC0099"/>
    <a:srgbClr val="0FADA5"/>
    <a:srgbClr val="99E5EB"/>
    <a:srgbClr val="006600"/>
    <a:srgbClr val="339933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3182" autoAdjust="0"/>
  </p:normalViewPr>
  <p:slideViewPr>
    <p:cSldViewPr>
      <p:cViewPr varScale="1">
        <p:scale>
          <a:sx n="102" d="100"/>
          <a:sy n="102" d="100"/>
        </p:scale>
        <p:origin x="166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16" y="-54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52C08A3C-FB57-412C-AAB6-8D9AD81C014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7309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3663" y="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0888"/>
            <a:ext cx="5008563" cy="37576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9163" y="4759325"/>
            <a:ext cx="5049837" cy="451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3663" y="9518650"/>
            <a:ext cx="29845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682E6792-A670-409F-94B9-22C9D5D8ECA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090370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05B78CD8-9E11-4884-BB70-E398168C082B}" type="slidenum">
              <a:rPr lang="fr-FR" altLang="fr-FR" sz="1300" smtClean="0"/>
              <a:pPr/>
              <a:t>1</a:t>
            </a:fld>
            <a:endParaRPr lang="fr-FR" altLang="fr-FR" sz="130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749300"/>
            <a:ext cx="5010150" cy="3759200"/>
          </a:xfrm>
          <a:solidFill>
            <a:srgbClr val="FFFFFF"/>
          </a:solidFill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4757738"/>
            <a:ext cx="5049837" cy="451326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6598" tIns="48298" rIns="96598" bIns="48298"/>
          <a:lstStyle/>
          <a:p>
            <a:pPr eaLnBrk="1" hangingPunct="1"/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97852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50563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19220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713304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035564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169176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1812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9545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049159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58734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1982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84616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12166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227960" y="980728"/>
            <a:ext cx="8785225" cy="55399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Open Sans" pitchFamily="34" charset="0"/>
                <a:ea typeface="Open Sans" pitchFamily="34" charset="0"/>
                <a:cs typeface="Open Sans" pitchFamily="34" charset="0"/>
              </a:rPr>
              <a:t>Compétence architecturale</a:t>
            </a:r>
          </a:p>
          <a:p>
            <a:pPr algn="ctr" eaLnBrk="1" hangingPunct="1">
              <a:defRPr/>
            </a:pPr>
            <a:r>
              <a:rPr lang="fr-FR" sz="1400" dirty="0">
                <a:effectLst>
                  <a:outerShdw blurRad="38100" dist="38100" dir="2700000" algn="tl">
                    <a:srgbClr val="C0C0C0"/>
                  </a:outerShdw>
                </a:effectLst>
                <a:latin typeface="Open Sans" pitchFamily="34" charset="0"/>
                <a:ea typeface="Open Sans" pitchFamily="34" charset="0"/>
                <a:cs typeface="Open Sans" pitchFamily="34" charset="0"/>
              </a:rPr>
              <a:t>Fiches descriptives avec cliché(s), croquis, illustration(s) ou représentation(s) visuelle(s) des références </a:t>
            </a:r>
          </a:p>
        </p:txBody>
      </p:sp>
      <p:sp>
        <p:nvSpPr>
          <p:cNvPr id="3076" name="ZoneTexte 2"/>
          <p:cNvSpPr txBox="1">
            <a:spLocks noChangeArrowheads="1"/>
          </p:cNvSpPr>
          <p:nvPr/>
        </p:nvSpPr>
        <p:spPr bwMode="auto">
          <a:xfrm>
            <a:off x="250824" y="333375"/>
            <a:ext cx="72515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fr-FR" altLang="fr-FR" sz="1200" b="1" dirty="0">
                <a:latin typeface="Open Sans" panose="020B0606030504020204" pitchFamily="34" charset="0"/>
                <a:cs typeface="Open Sans" panose="020B0606030504020204" pitchFamily="34" charset="0"/>
              </a:rPr>
              <a:t>Marché global sectoriel</a:t>
            </a:r>
          </a:p>
          <a:p>
            <a:r>
              <a:rPr lang="fr-FR" altLang="fr-FR" sz="1200" dirty="0">
                <a:latin typeface="Open Sans" panose="020B0606030504020204" pitchFamily="34" charset="0"/>
                <a:cs typeface="Open Sans" panose="020B0606030504020204" pitchFamily="34" charset="0"/>
              </a:rPr>
              <a:t>Conception-construction d’une plateforme logistique et déchets sur le site du CHU de Besançon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A1E683-5B6C-4B0E-9EFC-946753FDE720}"/>
              </a:ext>
            </a:extLst>
          </p:cNvPr>
          <p:cNvSpPr/>
          <p:nvPr/>
        </p:nvSpPr>
        <p:spPr>
          <a:xfrm>
            <a:off x="220464" y="1719895"/>
            <a:ext cx="88979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Open Sans" pitchFamily="34" charset="0"/>
                <a:ea typeface="Open Sans" pitchFamily="34" charset="0"/>
                <a:cs typeface="Open Sans" pitchFamily="34" charset="0"/>
              </a:rPr>
              <a:t>Rappel de la composition du groupement </a:t>
            </a:r>
            <a:r>
              <a:rPr lang="fr-FR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Calibri" pitchFamily="34" charset="0"/>
              </a:rPr>
              <a:t>:</a:t>
            </a:r>
            <a:endParaRPr lang="fr-FR" sz="16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Calibri" pitchFamily="34" charset="0"/>
            </a:endParaRPr>
          </a:p>
        </p:txBody>
      </p:sp>
      <p:graphicFrame>
        <p:nvGraphicFramePr>
          <p:cNvPr id="10" name="Tableau 4">
            <a:extLst>
              <a:ext uri="{FF2B5EF4-FFF2-40B4-BE49-F238E27FC236}">
                <a16:creationId xmlns:a16="http://schemas.microsoft.com/office/drawing/2014/main" id="{D219CC2E-8D2F-4E3A-A551-96D8DEA316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699729"/>
              </p:ext>
            </p:extLst>
          </p:nvPr>
        </p:nvGraphicFramePr>
        <p:xfrm>
          <a:off x="220464" y="2084616"/>
          <a:ext cx="8736181" cy="452952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343424">
                  <a:extLst>
                    <a:ext uri="{9D8B030D-6E8A-4147-A177-3AD203B41FA5}">
                      <a16:colId xmlns:a16="http://schemas.microsoft.com/office/drawing/2014/main" val="1371713048"/>
                    </a:ext>
                  </a:extLst>
                </a:gridCol>
                <a:gridCol w="5392757">
                  <a:extLst>
                    <a:ext uri="{9D8B030D-6E8A-4147-A177-3AD203B41FA5}">
                      <a16:colId xmlns:a16="http://schemas.microsoft.com/office/drawing/2014/main" val="4116099708"/>
                    </a:ext>
                  </a:extLst>
                </a:gridCol>
              </a:tblGrid>
              <a:tr h="4147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Compétence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Nom / Raison sociale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678667"/>
                  </a:ext>
                </a:extLst>
              </a:tr>
              <a:tr h="3558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Constructeur - aménageur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824972"/>
                  </a:ext>
                </a:extLst>
              </a:tr>
              <a:tr h="3558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Conception architecturale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9490678"/>
                  </a:ext>
                </a:extLst>
              </a:tr>
              <a:tr h="3558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789193"/>
                  </a:ext>
                </a:extLst>
              </a:tr>
              <a:tr h="3558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VRD</a:t>
                      </a:r>
                      <a:endParaRPr lang="fr-FR" sz="16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749954"/>
                  </a:ext>
                </a:extLst>
              </a:tr>
              <a:tr h="355876"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Fluides réseaux secs &amp; humides</a:t>
                      </a:r>
                    </a:p>
                    <a:p>
                      <a:r>
                        <a:rPr lang="fr-FR" sz="1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(Électricité, CVC, Plomberie)</a:t>
                      </a:r>
                      <a:endParaRPr lang="fr-FR" sz="12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5073921"/>
                  </a:ext>
                </a:extLst>
              </a:tr>
              <a:tr h="355876"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Qualité environnementale du bâtiment (QEB)</a:t>
                      </a:r>
                      <a:endParaRPr lang="fr-FR" sz="16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179783"/>
                  </a:ext>
                </a:extLst>
              </a:tr>
              <a:tr h="355876"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Acoustique</a:t>
                      </a:r>
                      <a:endParaRPr lang="fr-FR" sz="16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438718"/>
                  </a:ext>
                </a:extLst>
              </a:tr>
              <a:tr h="355876"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Coordination SSI </a:t>
                      </a:r>
                      <a:endParaRPr lang="fr-FR" sz="16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1877698"/>
                  </a:ext>
                </a:extLst>
              </a:tr>
              <a:tr h="355876">
                <a:tc>
                  <a:txBody>
                    <a:bodyPr/>
                    <a:lstStyle/>
                    <a:p>
                      <a:pPr marL="0" indent="0" eaLnBrk="1" hangingPunct="1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fr-FR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9026078"/>
                  </a:ext>
                </a:extLst>
              </a:tr>
              <a:tr h="355876"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Economie de la construction</a:t>
                      </a:r>
                      <a:endParaRPr lang="fr-FR" sz="1600" dirty="0">
                        <a:solidFill>
                          <a:schemeClr val="tx1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3870701"/>
                  </a:ext>
                </a:extLst>
              </a:tr>
            </a:tbl>
          </a:graphicData>
        </a:graphic>
      </p:graphicFrame>
      <p:pic>
        <p:nvPicPr>
          <p:cNvPr id="2" name="Image 1">
            <a:extLst>
              <a:ext uri="{FF2B5EF4-FFF2-40B4-BE49-F238E27FC236}">
                <a16:creationId xmlns:a16="http://schemas.microsoft.com/office/drawing/2014/main" id="{F8921D09-612A-A46A-8E19-EDEB24A38A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274" y="233760"/>
            <a:ext cx="1804804" cy="69601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775805"/>
              </p:ext>
            </p:extLst>
          </p:nvPr>
        </p:nvGraphicFramePr>
        <p:xfrm>
          <a:off x="251520" y="5585053"/>
          <a:ext cx="8644406" cy="1126232"/>
        </p:xfrm>
        <a:graphic>
          <a:graphicData uri="http://schemas.openxmlformats.org/drawingml/2006/table">
            <a:tbl>
              <a:tblPr/>
              <a:tblGrid>
                <a:gridCol w="21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1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5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18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35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1810">
                  <a:extLst>
                    <a:ext uri="{9D8B030D-6E8A-4147-A177-3AD203B41FA5}">
                      <a16:colId xmlns:a16="http://schemas.microsoft.com/office/drawing/2014/main" val="3239363465"/>
                    </a:ext>
                  </a:extLst>
                </a:gridCol>
                <a:gridCol w="1234424">
                  <a:extLst>
                    <a:ext uri="{9D8B030D-6E8A-4147-A177-3AD203B41FA5}">
                      <a16:colId xmlns:a16="http://schemas.microsoft.com/office/drawing/2014/main" val="3518337033"/>
                    </a:ext>
                  </a:extLst>
                </a:gridCol>
              </a:tblGrid>
              <a:tr h="288032">
                <a:tc row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INTITULE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72103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MAÎTRE D’OUVRAGE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SURFACE</a:t>
                      </a:r>
                    </a:p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(SDO ou plancher)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INTERVENTION EN SITE OCCUPE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oui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non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vert="wordArtVert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LIEU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AVANCEMENT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MARCHE GLOBAL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oui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non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vert="wordArtVert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RÔLE DANS L’OPÉRATION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COÛT TRAVAUX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€ 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BATIMENT LOGISTIQUE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oui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non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9747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F1D810-6580-ECB7-12B3-B2A8A509A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05202B4-0EFC-1D6F-74D8-8C07A892CC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771877"/>
              </p:ext>
            </p:extLst>
          </p:nvPr>
        </p:nvGraphicFramePr>
        <p:xfrm>
          <a:off x="251520" y="5585053"/>
          <a:ext cx="8644406" cy="1126232"/>
        </p:xfrm>
        <a:graphic>
          <a:graphicData uri="http://schemas.openxmlformats.org/drawingml/2006/table">
            <a:tbl>
              <a:tblPr/>
              <a:tblGrid>
                <a:gridCol w="21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1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5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18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35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1810">
                  <a:extLst>
                    <a:ext uri="{9D8B030D-6E8A-4147-A177-3AD203B41FA5}">
                      <a16:colId xmlns:a16="http://schemas.microsoft.com/office/drawing/2014/main" val="3239363465"/>
                    </a:ext>
                  </a:extLst>
                </a:gridCol>
                <a:gridCol w="1234424">
                  <a:extLst>
                    <a:ext uri="{9D8B030D-6E8A-4147-A177-3AD203B41FA5}">
                      <a16:colId xmlns:a16="http://schemas.microsoft.com/office/drawing/2014/main" val="3518337033"/>
                    </a:ext>
                  </a:extLst>
                </a:gridCol>
              </a:tblGrid>
              <a:tr h="288032">
                <a:tc row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INTITULE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72103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MAÎTRE D’OUVRAGE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SURFACE</a:t>
                      </a:r>
                    </a:p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(SDO ou plancher)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INTERVENTION EN SITE OCCUPE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oui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non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vert="wordArtVert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LIEU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AVANCEMENT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MARCHE GLOBAL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oui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non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vert="wordArtVert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RÔLE DANS L’OPÉRATION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COÛT TRAVAUX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€ 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BATIMENT LOGISTIQUE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oui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non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868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CCDCDC-7F3F-869C-DC1B-ADC26E2D5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92C7AE1-72E6-9A99-7BB0-DC18F1A191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380304"/>
              </p:ext>
            </p:extLst>
          </p:nvPr>
        </p:nvGraphicFramePr>
        <p:xfrm>
          <a:off x="251520" y="5585053"/>
          <a:ext cx="8644406" cy="1126232"/>
        </p:xfrm>
        <a:graphic>
          <a:graphicData uri="http://schemas.openxmlformats.org/drawingml/2006/table">
            <a:tbl>
              <a:tblPr/>
              <a:tblGrid>
                <a:gridCol w="216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1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50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18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35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1810">
                  <a:extLst>
                    <a:ext uri="{9D8B030D-6E8A-4147-A177-3AD203B41FA5}">
                      <a16:colId xmlns:a16="http://schemas.microsoft.com/office/drawing/2014/main" val="3239363465"/>
                    </a:ext>
                  </a:extLst>
                </a:gridCol>
                <a:gridCol w="1234424">
                  <a:extLst>
                    <a:ext uri="{9D8B030D-6E8A-4147-A177-3AD203B41FA5}">
                      <a16:colId xmlns:a16="http://schemas.microsoft.com/office/drawing/2014/main" val="3518337033"/>
                    </a:ext>
                  </a:extLst>
                </a:gridCol>
              </a:tblGrid>
              <a:tr h="288032">
                <a:tc rowSpan="4"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INTITULE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72103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MAÎTRE D’OUVRAGE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SURFACE</a:t>
                      </a:r>
                    </a:p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(SDO ou plancher)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INTERVENTION EN SITE OCCUPE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oui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non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50">
                <a:tc vMerge="1">
                  <a:txBody>
                    <a:bodyPr/>
                    <a:lstStyle/>
                    <a:p>
                      <a:pPr algn="ctr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vert="wordArtVert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LIEU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chemeClr val="tx1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AVANCEMENT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MARCHE GLOBAL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oui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non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vert="wordArtVert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RÔLE DANS L’OPÉRATION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COÛT TRAVAUX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€ HT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BATIMENT LOGISTIQUE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oui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non </a:t>
                      </a:r>
                      <a:r>
                        <a:rPr lang="fr-FR" sz="1000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sym typeface="Wingdings 2" panose="05020102010507070707" pitchFamily="18" charset="2"/>
                        </a:rPr>
                        <a:t></a:t>
                      </a:r>
                      <a:r>
                        <a:rPr lang="fr-FR" sz="1000" b="1" kern="1200" dirty="0">
                          <a:solidFill>
                            <a:schemeClr val="tx1"/>
                          </a:solidFill>
                          <a:effectLst/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 </a:t>
                      </a:r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1605198"/>
      </p:ext>
    </p:extLst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</Words>
  <Application>Microsoft Office PowerPoint</Application>
  <PresentationFormat>Affichage à l'écran (4:3)</PresentationFormat>
  <Paragraphs>79</Paragraphs>
  <Slides>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Open Sans</vt:lpstr>
      <vt:lpstr>Times New Roman</vt:lpstr>
      <vt:lpstr>Modèle par défaut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2014-11-07T18:09:44Z</dcterms:created>
  <dcterms:modified xsi:type="dcterms:W3CDTF">2025-09-10T09:28:28Z</dcterms:modified>
</cp:coreProperties>
</file>